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</p:sldIdLst>
  <p:sldSz cy="13716000" cx="24384000"/>
  <p:notesSz cx="6797675" cy="9929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GoogleSlidesCustomDataVersion2">
      <go:slidesCustomData xmlns:go="http://customooxmlschemas.google.com/" r:id="rId81" roundtripDataSignature="AMtx7mjKx26CtdJHUBwjidhrqBo4wgFK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0" orient="horz"/>
        <p:guide pos="76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1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" name="Google Shape;29;p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1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p1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1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1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p1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1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1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p1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p1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p1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" name="Google Shape;37;p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p2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p2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2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p2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p2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p2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p2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p2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2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p2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" name="Google Shape;45;p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p3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p3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p3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p3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p3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3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p3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p3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1" name="Google Shape;331;p3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p3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p4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p4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p4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p4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p4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6" name="Google Shape;386;p4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p4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p4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1" name="Google Shape;411;p4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p4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" name="Google Shape;61;p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p5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p5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p5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p5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8" name="Google Shape;458;p5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p5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p5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9" name="Google Shape;479;p5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7" name="Google Shape;487;p5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5" name="Google Shape;495;p5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p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4" name="Google Shape;504;p6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0" name="Google Shape;510;p6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0" name="Google Shape;520;p6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7" name="Google Shape;527;p6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3" name="Google Shape;533;p6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5" name="Google Shape;545;p6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7" name="Google Shape;557;p6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7" name="Google Shape;567;p6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5" name="Google Shape;575;p6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3" name="Google Shape;583;p6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p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9" name="Google Shape;589;p7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5" name="Google Shape;595;p7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3" name="Google Shape;603;p7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8" name="Google Shape;608;p7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3" name="Google Shape;613;p7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9" name="Google Shape;619;p7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0" name="Google Shape;620;p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fld id="{00000000-1234-1234-1234-123412341234}" type="slidenum"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p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17132" y="859479"/>
            <a:ext cx="2950192" cy="113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1_Title and Conten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13;p78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cap="flat" cmpd="sng" w="19050">
            <a:solidFill>
              <a:srgbClr val="3C5A9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" name="Google Shape;14;p78"/>
          <p:cNvSpPr/>
          <p:nvPr/>
        </p:nvSpPr>
        <p:spPr>
          <a:xfrm>
            <a:off x="0" y="12670972"/>
            <a:ext cx="24384000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t/>
            </a:r>
            <a:endParaRPr b="1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78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 </a:t>
            </a:r>
            <a:r>
              <a:rPr b="1" i="1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</a:t>
            </a:r>
            <a:r>
              <a:rPr b="1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VTI Academy All Right Reserved </a:t>
            </a:r>
            <a:endParaRPr b="1" i="0" sz="3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" name="Google Shape;16;p78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" name="Google Shape;17;p78"/>
          <p:cNvCxnSpPr/>
          <p:nvPr/>
        </p:nvCxnSpPr>
        <p:spPr>
          <a:xfrm>
            <a:off x="0" y="12670972"/>
            <a:ext cx="24384000" cy="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drawing&#10;&#10;Description automatically generated" id="18" name="Google Shape;1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252276" y="-25180"/>
            <a:ext cx="5131724" cy="1437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9"/>
          <p:cNvSpPr txBox="1"/>
          <p:nvPr>
            <p:ph type="title"/>
          </p:nvPr>
        </p:nvSpPr>
        <p:spPr>
          <a:xfrm>
            <a:off x="1845217" y="357188"/>
            <a:ext cx="18701658" cy="1710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Meiryo"/>
              <a:buNone/>
              <a:defRPr sz="8200">
                <a:latin typeface="Meiryo"/>
                <a:ea typeface="Meiryo"/>
                <a:cs typeface="Meiryo"/>
                <a:sym typeface="Meiry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79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2" name="Google Shape;22;p79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3" name="Google Shape;23;p79"/>
          <p:cNvSpPr txBox="1"/>
          <p:nvPr>
            <p:ph idx="12" type="sldNum"/>
          </p:nvPr>
        </p:nvSpPr>
        <p:spPr>
          <a:xfrm>
            <a:off x="11962817" y="13073062"/>
            <a:ext cx="448840" cy="48282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" name="Google Shape;24;p79"/>
          <p:cNvCxnSpPr/>
          <p:nvPr/>
        </p:nvCxnSpPr>
        <p:spPr>
          <a:xfrm>
            <a:off x="1845217" y="1893677"/>
            <a:ext cx="18701658" cy="0"/>
          </a:xfrm>
          <a:prstGeom prst="straightConnector1">
            <a:avLst/>
          </a:prstGeom>
          <a:noFill/>
          <a:ln cap="rnd" cmpd="sng" w="38100">
            <a:solidFill>
              <a:srgbClr val="057BBA">
                <a:alpha val="8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close up of a sign&#10;&#10;Description automatically generated" id="25" name="Google Shape;25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812883" y="427995"/>
            <a:ext cx="2645634" cy="1639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6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" name="Google Shape;7;p76"/>
          <p:cNvSpPr txBox="1"/>
          <p:nvPr>
            <p:ph idx="1" type="body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indent="-63373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63373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63373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63373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633729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633729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633729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633729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633729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p76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Relationship Id="rId5" Type="http://schemas.openxmlformats.org/officeDocument/2006/relationships/image" Target="../media/image25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Relationship Id="rId5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Relationship Id="rId4" Type="http://schemas.openxmlformats.org/officeDocument/2006/relationships/image" Target="../media/image35.png"/><Relationship Id="rId5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ocs.aws.amazon.com/AmazonS3/latest/userguide/bucketnamingrules.html" TargetMode="External"/><Relationship Id="rId4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aws.amazon.com/AmazonS3/latest/userguide/Welcome.html" TargetMode="External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jpg"/><Relationship Id="rId4" Type="http://schemas.openxmlformats.org/officeDocument/2006/relationships/hyperlink" Target="https://aws.amazon.com/s3/storage-classe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aws.amazon.com/s3/pricing" TargetMode="External"/><Relationship Id="rId4" Type="http://schemas.openxmlformats.org/officeDocument/2006/relationships/hyperlink" Target="https://calculator.aws/#/createCalculator/S3" TargetMode="External"/><Relationship Id="rId5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youtube.com/watch?v=_ejkzECBLhI" TargetMode="External"/><Relationship Id="rId4" Type="http://schemas.openxmlformats.org/officeDocument/2006/relationships/hyperlink" Target="https://docs.aws.amazon.com/amazonglacier/latest/dev/amazon-glacier-getting-started.html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docs.aws.amazon.com/AmazonS3/latest/userguide/LogFormat.html" TargetMode="External"/><Relationship Id="rId4" Type="http://schemas.openxmlformats.org/officeDocument/2006/relationships/image" Target="../media/image59.png"/><Relationship Id="rId5" Type="http://schemas.openxmlformats.org/officeDocument/2006/relationships/hyperlink" Target="https://www.youtube.com/watch?v=NPHyJpd1Gxg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8.png"/><Relationship Id="rId4" Type="http://schemas.openxmlformats.org/officeDocument/2006/relationships/hyperlink" Target="https://www.youtube.com/watch?v=zDXXW8Qs5Gk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blog.ascendingdc.com/quick-tutorial-to-integrate-amazon-s3-presigned-url/" TargetMode="External"/><Relationship Id="rId4" Type="http://schemas.openxmlformats.org/officeDocument/2006/relationships/image" Target="../media/image6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www.youtube.com/watch?v=CPUjRhrsMiI" TargetMode="External"/><Relationship Id="rId4" Type="http://schemas.openxmlformats.org/officeDocument/2006/relationships/image" Target="../media/image6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docs.aws.amazon.com/AmazonS3/latest/userguide/upload-objects.html" TargetMode="External"/><Relationship Id="rId4" Type="http://schemas.openxmlformats.org/officeDocument/2006/relationships/image" Target="../media/image6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7.png"/><Relationship Id="rId4" Type="http://schemas.openxmlformats.org/officeDocument/2006/relationships/image" Target="../media/image7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7.png"/><Relationship Id="rId4" Type="http://schemas.openxmlformats.org/officeDocument/2006/relationships/image" Target="../media/image69.png"/><Relationship Id="rId5" Type="http://schemas.openxmlformats.org/officeDocument/2006/relationships/hyperlink" Target="https://www.youtube.com/watch?v=EwNHu3BUW1w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4.png"/><Relationship Id="rId4" Type="http://schemas.openxmlformats.org/officeDocument/2006/relationships/hyperlink" Target="https://www.youtube.com/watch?v=BSTqsN2Jms8" TargetMode="External"/><Relationship Id="rId5" Type="http://schemas.openxmlformats.org/officeDocument/2006/relationships/image" Target="../media/image7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www.youtube.com/watch?v=RS0yOxqM8cM" TargetMode="External"/><Relationship Id="rId4" Type="http://schemas.openxmlformats.org/officeDocument/2006/relationships/image" Target="../media/image8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www.youtube.com/watch?v=EGyuzMbXD0Y" TargetMode="External"/><Relationship Id="rId4" Type="http://schemas.openxmlformats.org/officeDocument/2006/relationships/image" Target="../media/image7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www.youtube.com/watch?v=yqJwN8EBCw8" TargetMode="External"/><Relationship Id="rId4" Type="http://schemas.openxmlformats.org/officeDocument/2006/relationships/hyperlink" Target="https://docs.aws.amazon.com/AmazonS3/latest/userguide/s3-glacier-select-sql-reference-select.html" TargetMode="External"/><Relationship Id="rId5" Type="http://schemas.openxmlformats.org/officeDocument/2006/relationships/image" Target="../media/image89.png"/><Relationship Id="rId6" Type="http://schemas.openxmlformats.org/officeDocument/2006/relationships/image" Target="../media/image8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www.sqlshack.com/launch-a-static-website-using-aws-s3-buckets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://example.com/app1" TargetMode="External"/><Relationship Id="rId4" Type="http://schemas.openxmlformats.org/officeDocument/2006/relationships/hyperlink" Target="http://example.com/app2" TargetMode="External"/><Relationship Id="rId5" Type="http://schemas.openxmlformats.org/officeDocument/2006/relationships/hyperlink" Target="http://www.example.com/" TargetMode="External"/><Relationship Id="rId6" Type="http://schemas.openxmlformats.org/officeDocument/2006/relationships/hyperlink" Target="http://other.example.com/" TargetMode="External"/><Relationship Id="rId7" Type="http://schemas.openxmlformats.org/officeDocument/2006/relationships/image" Target="../media/image8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0.png"/><Relationship Id="rId4" Type="http://schemas.openxmlformats.org/officeDocument/2006/relationships/image" Target="../media/image79.png"/><Relationship Id="rId5" Type="http://schemas.openxmlformats.org/officeDocument/2006/relationships/image" Target="../media/image96.png"/><Relationship Id="rId6" Type="http://schemas.openxmlformats.org/officeDocument/2006/relationships/image" Target="../media/image8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5.png"/><Relationship Id="rId4" Type="http://schemas.openxmlformats.org/officeDocument/2006/relationships/image" Target="../media/image88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8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4.png"/><Relationship Id="rId4" Type="http://schemas.openxmlformats.org/officeDocument/2006/relationships/image" Target="../media/image9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5.png"/><Relationship Id="rId4" Type="http://schemas.openxmlformats.org/officeDocument/2006/relationships/image" Target="../media/image9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docs.aws.amazon.com/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31" name="Google Shape;3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650" y="1753558"/>
            <a:ext cx="5103775" cy="142974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"/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100"/>
              <a:buFont typeface="Times New Roman"/>
              <a:buNone/>
            </a:pPr>
            <a:r>
              <a:rPr b="1" i="0" lang="en-US" sz="31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WAY TO ENTERPRISE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"/>
          <p:cNvSpPr txBox="1"/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4400"/>
              <a:buFont typeface="Times New Roman"/>
              <a:buNone/>
            </a:pPr>
            <a:r>
              <a:rPr b="0" i="0" lang="en-US" sz="10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</a:t>
            </a:r>
            <a:endParaRPr b="0" i="0" sz="10000" u="none" cap="none" strike="noStrike">
              <a:solidFill>
                <a:srgbClr val="0079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/>
              <a:buNone/>
            </a:pPr>
            <a:r>
              <a:rPr b="1" i="0" lang="en-US" sz="5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VTI ACADEMY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/>
              <a:buNone/>
            </a:pPr>
            <a:r>
              <a:rPr b="1" i="0" lang="en-US" sz="5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Author: </a:t>
            </a:r>
            <a:r>
              <a:rPr b="1" i="0" lang="en-US" sz="5000" u="sng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duy.nguyenngoc1@vti.com.vn</a:t>
            </a:r>
            <a:endParaRPr b="1" i="0" sz="5000" u="none" cap="none" strike="noStrike">
              <a:solidFill>
                <a:srgbClr val="0079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10"/>
          <p:cNvSpPr txBox="1"/>
          <p:nvPr/>
        </p:nvSpPr>
        <p:spPr>
          <a:xfrm>
            <a:off x="1200151" y="2370386"/>
            <a:ext cx="4362449" cy="1211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folder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188" y="3565236"/>
            <a:ext cx="11145424" cy="332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85737" y="1729294"/>
            <a:ext cx="10921913" cy="480715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0"/>
          <p:cNvSpPr/>
          <p:nvPr/>
        </p:nvSpPr>
        <p:spPr>
          <a:xfrm>
            <a:off x="3017644" y="7032336"/>
            <a:ext cx="608051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folder /images/2022-1-10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10"/>
          <p:cNvSpPr/>
          <p:nvPr/>
        </p:nvSpPr>
        <p:spPr>
          <a:xfrm>
            <a:off x="16586146" y="6601837"/>
            <a:ext cx="212109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Upload file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0" name="Google Shape;12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50420" y="7251997"/>
            <a:ext cx="8192545" cy="5329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11"/>
          <p:cNvSpPr txBox="1"/>
          <p:nvPr/>
        </p:nvSpPr>
        <p:spPr>
          <a:xfrm>
            <a:off x="1200151" y="2370386"/>
            <a:ext cx="7029449" cy="1211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Hosting static website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1"/>
          <p:cNvSpPr/>
          <p:nvPr/>
        </p:nvSpPr>
        <p:spPr>
          <a:xfrm>
            <a:off x="1461291" y="10625050"/>
            <a:ext cx="669766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Upload 2 file index.html &amp; error.html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8" name="Google Shape;12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987" y="7162800"/>
            <a:ext cx="9586913" cy="345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737" y="4324158"/>
            <a:ext cx="4710113" cy="245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8910" y="5245818"/>
            <a:ext cx="4696480" cy="609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44253" y="1514803"/>
            <a:ext cx="9829800" cy="350824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1"/>
          <p:cNvSpPr/>
          <p:nvPr/>
        </p:nvSpPr>
        <p:spPr>
          <a:xfrm>
            <a:off x="13825211" y="11936614"/>
            <a:ext cx="446789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 Hosting Website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3" name="Google Shape;133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624256" y="5201403"/>
            <a:ext cx="6869793" cy="6556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12"/>
          <p:cNvSpPr/>
          <p:nvPr/>
        </p:nvSpPr>
        <p:spPr>
          <a:xfrm>
            <a:off x="3649833" y="11293599"/>
            <a:ext cx="797846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 Bucket policy &amp; Block public access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0" name="Google Shape;14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51" y="1785862"/>
            <a:ext cx="7762875" cy="942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0069" y="3418644"/>
            <a:ext cx="4824413" cy="431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30225" y="3162600"/>
            <a:ext cx="10522157" cy="482441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2"/>
          <p:cNvSpPr/>
          <p:nvPr/>
        </p:nvSpPr>
        <p:spPr>
          <a:xfrm>
            <a:off x="16039463" y="7987012"/>
            <a:ext cx="453521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 Link (Endpoint)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9" name="Google Shape;14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406" y="2625950"/>
            <a:ext cx="9060994" cy="674906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3"/>
          <p:cNvSpPr/>
          <p:nvPr/>
        </p:nvSpPr>
        <p:spPr>
          <a:xfrm>
            <a:off x="2988061" y="9494457"/>
            <a:ext cx="36487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Accessing Website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1" name="Google Shape;15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53662" y="2625950"/>
            <a:ext cx="12719008" cy="51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53662" y="8235763"/>
            <a:ext cx="12719008" cy="1986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14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15"/>
          <p:cNvSpPr txBox="1"/>
          <p:nvPr/>
        </p:nvSpPr>
        <p:spPr>
          <a:xfrm>
            <a:off x="1200150" y="2370386"/>
            <a:ext cx="9658349" cy="10145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Components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Bucket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Storage class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1200150" y="2370386"/>
            <a:ext cx="11658600" cy="10101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Bucket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container, folder to store objects (files)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Globally unique name (similar to ID in region)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33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Times New Roman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Naming Rules: </a:t>
            </a:r>
            <a:r>
              <a:rPr b="0" i="0" lang="en-US" sz="25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Cannot rename bucket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support nested bucket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 100 buckets per account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Region resource 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924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1" name="Google Shape;17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35690" y="4438649"/>
            <a:ext cx="12219709" cy="3670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1200150" y="2370385"/>
            <a:ext cx="10420350" cy="8926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file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Size: 0 bytes 🡪 5 TB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Format: audio, image, text, file log, 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Cannot limit file amount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Components: meta data &amp;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62525" y="2370385"/>
            <a:ext cx="13964312" cy="6106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1200149" y="2370385"/>
            <a:ext cx="21406932" cy="10042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Object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Identity = </a:t>
            </a:r>
            <a:r>
              <a:rPr b="0" i="0" lang="en-US" sz="3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BucketName</a:t>
            </a: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Key + Version (Key = </a:t>
            </a:r>
            <a:r>
              <a:rPr b="0" i="0" lang="en-US" sz="3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prefix</a:t>
            </a: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b="0" i="0" lang="en-US" sz="3000" u="none" cap="none" strike="noStrik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objectName</a:t>
            </a: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4" marL="1778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Times New Roman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Ex: s3://</a:t>
            </a:r>
            <a:r>
              <a:rPr b="0" i="0" lang="en-US" sz="25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my-bucket</a:t>
            </a: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b="0" i="0" lang="en-US" sz="25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my_folder/another_folder</a:t>
            </a: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b="0" i="0" lang="en-US" sz="2500" u="none" cap="none" strike="noStrik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my_file.txt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 URL : bucketname.s3.[region].amazonaws.com/prefix/objectName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is unstructured 🡺 using prefixes to specify objects (Similar to folder)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0" name="Google Shape;19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4637" y="3557587"/>
            <a:ext cx="16468725" cy="724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" name="Google Shape;40;p2"/>
          <p:cNvSpPr txBox="1"/>
          <p:nvPr/>
        </p:nvSpPr>
        <p:spPr>
          <a:xfrm>
            <a:off x="1200151" y="2370386"/>
            <a:ext cx="17316449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Stands for </a:t>
            </a:r>
            <a:r>
              <a:rPr b="1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 </a:t>
            </a:r>
            <a:r>
              <a:rPr b="1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torage </a:t>
            </a:r>
            <a:r>
              <a:rPr b="1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ervice </a:t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Simply store files on the internet (ex: image, video, text, file log, ...)</a:t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Object-based storage (a file similar to a object)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Infinitely scaling, reliable, durable, secure, inexpensive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Many AWS services integration </a:t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Global Service</a:t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Usecases: store files, backup file, hosting website, 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5033772" y="11971586"/>
            <a:ext cx="1416862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https://docs.aws.amazon.com/AmazonS3/latest/userguide/Welcome.html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" name="Google Shape;4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16510" y="2370386"/>
            <a:ext cx="4221464" cy="6030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1200150" y="2370386"/>
            <a:ext cx="18779490" cy="1030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Storage classes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Standard-IA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zone-IA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Intelligent tiering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Glacier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Glacier deep archive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Reduced Redundancy Storage (deprecated)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15189499" y="10942886"/>
            <a:ext cx="282160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Storage Classes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3968" y="4961186"/>
            <a:ext cx="15525834" cy="59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25037" y="2370386"/>
            <a:ext cx="13538613" cy="2034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21"/>
          <p:cNvSpPr txBox="1"/>
          <p:nvPr/>
        </p:nvSpPr>
        <p:spPr>
          <a:xfrm>
            <a:off x="1200151" y="2370386"/>
            <a:ext cx="10732769" cy="51429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(Most used)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Highest cost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 data in multiple zones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Usecases: General purpose, Big Data analytics, mobile &amp; gaming applications, content distribution, 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1200150" y="7711440"/>
            <a:ext cx="12272010" cy="4831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Infrequent Access (Standard-IA)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Cheap hosting but expensive access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 data in multiple zones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Usecases: Infrequent access file, As a data store for disaster recovery, backups…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12655552" y="2370386"/>
            <a:ext cx="11560808" cy="8069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zone – 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Cheaper than Standard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 data in only a zone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Usecases: Infrequent access, storing secondary backup copies of on-premise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1200151" y="2370386"/>
            <a:ext cx="10946129" cy="100959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Glacier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cost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immediately accessible (take 3🡪5 hours, up to 12 hours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is retained for the longer term (10s of years)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retrieval options: Expedited (1 to 5 minutes), Standard (3 to 5 hours), Bulk (5 to 12 hours)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Minimum storage duration of 90 days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Usecases: backup files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2"/>
          <p:cNvSpPr txBox="1"/>
          <p:nvPr/>
        </p:nvSpPr>
        <p:spPr>
          <a:xfrm>
            <a:off x="11990070" y="2370386"/>
            <a:ext cx="11738610" cy="86481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Glacier deep archive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Lowest cost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 up to 12 hours for accessing files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retrieval options: Standard (12 hours), Bulk (48 hours)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Minimum storage duration of 180 days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Usecases: files are only accessed a few times a year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1200150" y="2370386"/>
            <a:ext cx="9925050" cy="6381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Intelligent tiering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Automatically moves objects between two access tiers based on changing access patterns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Rarely used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1" name="Google Shape;22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25200" y="2004626"/>
            <a:ext cx="13018699" cy="710889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3"/>
          <p:cNvSpPr/>
          <p:nvPr/>
        </p:nvSpPr>
        <p:spPr>
          <a:xfrm>
            <a:off x="13511465" y="9113520"/>
            <a:ext cx="824616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https://aws.amazon.com/s3/storage-classes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8" name="Google Shape;22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805" y="4281128"/>
            <a:ext cx="14694134" cy="577727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4"/>
          <p:cNvSpPr txBox="1"/>
          <p:nvPr/>
        </p:nvSpPr>
        <p:spPr>
          <a:xfrm>
            <a:off x="1200150" y="2370386"/>
            <a:ext cx="3676650" cy="967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24"/>
          <p:cNvSpPr/>
          <p:nvPr/>
        </p:nvSpPr>
        <p:spPr>
          <a:xfrm>
            <a:off x="11118929" y="10043726"/>
            <a:ext cx="168988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us-east-2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1200150" y="2370385"/>
            <a:ext cx="17665366" cy="8794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practices</a:t>
            </a: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Frequent Access 🡺 Choose Standard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1 to 3 months, the traffic decreases a lot 🡺 Choose 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3 months, there is almost no access 🡺 Choose Glacier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6 months, there is almost no access 🡺 Choose Glacier Deep Archive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objects you don’t need in real-time 🡺 Choose Glacier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26"/>
          <p:cNvSpPr txBox="1"/>
          <p:nvPr/>
        </p:nvSpPr>
        <p:spPr>
          <a:xfrm>
            <a:off x="1200150" y="2370385"/>
            <a:ext cx="13963650" cy="8081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Storage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Request, delete,... manipulate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Transfer data in – free (Uploading is free)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Transfer data out – charge (Downloading file will charged fee)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889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6"/>
          <p:cNvSpPr txBox="1"/>
          <p:nvPr/>
        </p:nvSpPr>
        <p:spPr>
          <a:xfrm>
            <a:off x="14484350" y="2370385"/>
            <a:ext cx="9988550" cy="7611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03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Transfer acceleration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Storage management (fee managed by aws)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Replication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 region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27"/>
          <p:cNvSpPr/>
          <p:nvPr/>
        </p:nvSpPr>
        <p:spPr>
          <a:xfrm>
            <a:off x="5962650" y="11652901"/>
            <a:ext cx="1241435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Price: </a:t>
            </a: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https://aws.amazon.com/s3/pricing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Estimate cost: </a:t>
            </a: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https://calculator.aws/#/createCalculator/S3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0" name="Google Shape;25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0176" y="1507902"/>
            <a:ext cx="11817403" cy="1014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28"/>
          <p:cNvSpPr txBox="1"/>
          <p:nvPr/>
        </p:nvSpPr>
        <p:spPr>
          <a:xfrm>
            <a:off x="1200150" y="2370386"/>
            <a:ext cx="20110450" cy="8856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S3 Glacier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cost object storage meant for archiving / backup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is retained for the longer term (10s of years)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Lifecycle policy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month, you can take out 5% of the free storage, get more will be charged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Deleting data before 90 days will also be charged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7" name="Google Shape;25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85485" y="2370386"/>
            <a:ext cx="9659211" cy="314523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8"/>
          <p:cNvSpPr/>
          <p:nvPr/>
        </p:nvSpPr>
        <p:spPr>
          <a:xfrm>
            <a:off x="17791414" y="5445941"/>
            <a:ext cx="294183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Lifecycle policy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29"/>
          <p:cNvSpPr txBox="1"/>
          <p:nvPr/>
        </p:nvSpPr>
        <p:spPr>
          <a:xfrm>
            <a:off x="1200150" y="2370386"/>
            <a:ext cx="5048250" cy="3751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" name="Google Shape;48;p3"/>
          <p:cNvSpPr txBox="1"/>
          <p:nvPr/>
        </p:nvSpPr>
        <p:spPr>
          <a:xfrm>
            <a:off x="1200150" y="2370386"/>
            <a:ext cx="13049249" cy="9954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Demo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Bucket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Upload Objects into bucket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 Public Access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folder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Hosting static website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30"/>
          <p:cNvSpPr txBox="1"/>
          <p:nvPr/>
        </p:nvSpPr>
        <p:spPr>
          <a:xfrm>
            <a:off x="1200150" y="2370386"/>
            <a:ext cx="10407650" cy="83738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container, folder to store Archives (files)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 1000 vaults per region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 object (image, text, file, ...)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 40 TB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limit archives amount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30"/>
          <p:cNvSpPr/>
          <p:nvPr/>
        </p:nvSpPr>
        <p:spPr>
          <a:xfrm>
            <a:off x="2514244" y="11474162"/>
            <a:ext cx="16783762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Tutorial: </a:t>
            </a: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https://www.youtube.com/watch?v=_ejkzECBLhI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https://docs.aws.amazon.com/amazonglacier/latest/dev/amazon-glacier-getting-started.html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31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p32"/>
          <p:cNvSpPr txBox="1"/>
          <p:nvPr/>
        </p:nvSpPr>
        <p:spPr>
          <a:xfrm>
            <a:off x="1184911" y="2370386"/>
            <a:ext cx="6694170" cy="10324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Features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Encryption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Access Logs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Replication 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Pre-Signed URLs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Lifecycle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2"/>
          <p:cNvSpPr txBox="1"/>
          <p:nvPr/>
        </p:nvSpPr>
        <p:spPr>
          <a:xfrm>
            <a:off x="8100060" y="2370386"/>
            <a:ext cx="9983403" cy="10324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03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945"/>
              <a:buFont typeface="Courier New"/>
              <a:buChar char="o"/>
            </a:pPr>
            <a:r>
              <a:rPr b="0" i="0" lang="en-US" sz="4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Multipart uploads &amp; Byte-range fetches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945"/>
              <a:buFont typeface="Courier New"/>
              <a:buChar char="o"/>
            </a:pPr>
            <a:r>
              <a:rPr b="0" i="0" lang="en-US" sz="4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Transfer Acceleration</a:t>
            </a:r>
            <a:endParaRPr b="0" i="0" sz="4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945"/>
              <a:buFont typeface="Courier New"/>
              <a:buChar char="o"/>
            </a:pPr>
            <a:r>
              <a:rPr b="0" i="0" lang="en-US" sz="4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Object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945"/>
              <a:buFont typeface="Courier New"/>
              <a:buChar char="o"/>
            </a:pPr>
            <a:r>
              <a:rPr b="0" i="0" lang="en-US" sz="4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consistency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945"/>
              <a:buFont typeface="Courier New"/>
              <a:buChar char="o"/>
            </a:pPr>
            <a:r>
              <a:rPr b="0" i="0" lang="en-US" sz="4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Prefix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945"/>
              <a:buFont typeface="Courier New"/>
              <a:buChar char="o"/>
            </a:pPr>
            <a:r>
              <a:rPr b="0" i="0" lang="en-US" sz="4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 Lock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945"/>
              <a:buFont typeface="Courier New"/>
              <a:buChar char="o"/>
            </a:pPr>
            <a:r>
              <a:rPr b="0" i="0" lang="en-US" sz="4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Requester Pays</a:t>
            </a:r>
            <a:endParaRPr b="0" i="0" sz="4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32"/>
          <p:cNvSpPr txBox="1"/>
          <p:nvPr/>
        </p:nvSpPr>
        <p:spPr>
          <a:xfrm>
            <a:off x="17777461" y="2370551"/>
            <a:ext cx="6758940" cy="108693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03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Notification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Select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Hosting static website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Accessing S3 from EC2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33"/>
          <p:cNvSpPr txBox="1"/>
          <p:nvPr/>
        </p:nvSpPr>
        <p:spPr>
          <a:xfrm>
            <a:off x="1200150" y="2370385"/>
            <a:ext cx="13364936" cy="6468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Versioning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 uploading multiple versions of file, protect against unintended deletes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Enabled at the bucket level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Cannot disable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Price: charged 2 files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1301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1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2" name="Google Shape;29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6336" y="1562100"/>
            <a:ext cx="4128565" cy="64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48815" y="8210550"/>
            <a:ext cx="13435903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34"/>
          <p:cNvSpPr txBox="1"/>
          <p:nvPr/>
        </p:nvSpPr>
        <p:spPr>
          <a:xfrm>
            <a:off x="1200150" y="2370385"/>
            <a:ext cx="14488746" cy="8693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Encryption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 side Encryption (SSE, At-rest)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SSE-S3: encrypts objects using keys handled &amp; managed by AWS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SSE-KMS: Using </a:t>
            </a: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ey </a:t>
            </a: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anagement </a:t>
            </a: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ervice to manage encryption keys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SSE-C: when you want to manage your own encryption keys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 Side Encryption (In transit)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1301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1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0" name="Google Shape;30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88896" y="3139440"/>
            <a:ext cx="8314104" cy="735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35"/>
          <p:cNvSpPr txBox="1"/>
          <p:nvPr/>
        </p:nvSpPr>
        <p:spPr>
          <a:xfrm>
            <a:off x="1200150" y="2370386"/>
            <a:ext cx="4857750" cy="1025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5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SSE-S3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1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" name="Google Shape;30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079" y="3380566"/>
            <a:ext cx="10166017" cy="381790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/>
          <p:nvPr/>
        </p:nvSpPr>
        <p:spPr>
          <a:xfrm>
            <a:off x="475803" y="7285462"/>
            <a:ext cx="929773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header: “x-amz-server-side-encryption": "AES256"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05289" y="3127646"/>
            <a:ext cx="10245087" cy="381790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5"/>
          <p:cNvSpPr/>
          <p:nvPr/>
        </p:nvSpPr>
        <p:spPr>
          <a:xfrm>
            <a:off x="13563747" y="7041712"/>
            <a:ext cx="960551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header: “x-amz-server-side-encryption": ”aws:kms"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5"/>
          <p:cNvSpPr txBox="1"/>
          <p:nvPr/>
        </p:nvSpPr>
        <p:spPr>
          <a:xfrm>
            <a:off x="11844285" y="2370386"/>
            <a:ext cx="4857750" cy="1025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5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SSE-KMS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1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36"/>
          <p:cNvSpPr txBox="1"/>
          <p:nvPr/>
        </p:nvSpPr>
        <p:spPr>
          <a:xfrm>
            <a:off x="1200150" y="2370386"/>
            <a:ext cx="4857750" cy="1025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5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SSE-C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1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36"/>
          <p:cNvSpPr/>
          <p:nvPr/>
        </p:nvSpPr>
        <p:spPr>
          <a:xfrm>
            <a:off x="13821642" y="6873656"/>
            <a:ext cx="9248045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Clients must encrypt data before sending to S3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Clients must decrypt data when retrieving from S3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6"/>
          <p:cNvSpPr txBox="1"/>
          <p:nvPr/>
        </p:nvSpPr>
        <p:spPr>
          <a:xfrm>
            <a:off x="11844285" y="2370386"/>
            <a:ext cx="7786132" cy="1025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5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 Side Encryption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1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0" name="Google Shape;32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445" y="3164254"/>
            <a:ext cx="9843083" cy="355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21555" y="3337568"/>
            <a:ext cx="9448221" cy="338368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6"/>
          <p:cNvSpPr/>
          <p:nvPr/>
        </p:nvSpPr>
        <p:spPr>
          <a:xfrm>
            <a:off x="2132782" y="6873656"/>
            <a:ext cx="6833922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request provided headers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does not store the encryption key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8" name="Google Shape;328;p37"/>
          <p:cNvSpPr txBox="1"/>
          <p:nvPr/>
        </p:nvSpPr>
        <p:spPr>
          <a:xfrm>
            <a:off x="1200150" y="2370385"/>
            <a:ext cx="20878800" cy="8869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▪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transit (SSL/TLS)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Amazon S3 supports both HTTP &amp; HTTPS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 is recommended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1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p38"/>
          <p:cNvSpPr txBox="1"/>
          <p:nvPr/>
        </p:nvSpPr>
        <p:spPr>
          <a:xfrm>
            <a:off x="1200150" y="2370385"/>
            <a:ext cx="8453136" cy="853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based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policies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 Based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Bucket Policies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Bucket Access Control List (ACL)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 Access Control List (ACL)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8924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924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5" name="Google Shape;33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3987" y="3395424"/>
            <a:ext cx="7173447" cy="6723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9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39"/>
          <p:cNvSpPr txBox="1"/>
          <p:nvPr/>
        </p:nvSpPr>
        <p:spPr>
          <a:xfrm>
            <a:off x="1200151" y="2370386"/>
            <a:ext cx="12467724" cy="5702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5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Bucket Policies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Grant public access to the bucket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Force objects to be encrypted at upload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Grant access to another account (Cross Account)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5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 public access use for preventing company data leaks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3375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2" name="Google Shape;34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46235" y="6765027"/>
            <a:ext cx="8440988" cy="5429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19362" y="1612209"/>
            <a:ext cx="5077534" cy="441069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9"/>
          <p:cNvSpPr/>
          <p:nvPr/>
        </p:nvSpPr>
        <p:spPr>
          <a:xfrm>
            <a:off x="18432852" y="5949176"/>
            <a:ext cx="260039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Bucket policy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9"/>
          <p:cNvSpPr/>
          <p:nvPr/>
        </p:nvSpPr>
        <p:spPr>
          <a:xfrm>
            <a:off x="17985449" y="12008704"/>
            <a:ext cx="37625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 public access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54;p4"/>
          <p:cNvSpPr txBox="1"/>
          <p:nvPr/>
        </p:nvSpPr>
        <p:spPr>
          <a:xfrm>
            <a:off x="1200151" y="2370386"/>
            <a:ext cx="4857749" cy="1077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Bucket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851582"/>
            <a:ext cx="8991600" cy="1780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22293" y="1676400"/>
            <a:ext cx="5779594" cy="1074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35238" y="4240116"/>
            <a:ext cx="9015412" cy="50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4"/>
          <p:cNvSpPr/>
          <p:nvPr/>
        </p:nvSpPr>
        <p:spPr>
          <a:xfrm>
            <a:off x="18045206" y="9321579"/>
            <a:ext cx="339548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Detail Information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p40"/>
          <p:cNvSpPr txBox="1"/>
          <p:nvPr/>
        </p:nvSpPr>
        <p:spPr>
          <a:xfrm>
            <a:off x="1200150" y="2370386"/>
            <a:ext cx="14970292" cy="3970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5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Bucket Access Control List (ACL) &amp; Object Access Control List 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5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Grant basic read/write permissions to other AWS accounts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8924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924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2" name="Google Shape;3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4663" y="5017169"/>
            <a:ext cx="13909508" cy="6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" name="Google Shape;358;p41"/>
          <p:cNvSpPr txBox="1"/>
          <p:nvPr/>
        </p:nvSpPr>
        <p:spPr>
          <a:xfrm>
            <a:off x="1200150" y="2370387"/>
            <a:ext cx="18230850" cy="4716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Access Logs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audit purpose, you may want to log all access to S3 buckets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 data can be analyzed using data analysis tools…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Format: </a:t>
            </a:r>
            <a:r>
              <a:rPr b="0" i="0" lang="en-US" sz="35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https://docs.aws.amazon.com/AmazonS3/latest/userguide/LogFormat.html</a:t>
            </a: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35898" y="2370386"/>
            <a:ext cx="2905530" cy="9011908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1"/>
          <p:cNvSpPr/>
          <p:nvPr/>
        </p:nvSpPr>
        <p:spPr>
          <a:xfrm>
            <a:off x="6225540" y="11961765"/>
            <a:ext cx="1104020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Tutorial: </a:t>
            </a: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https://www.youtube.com/watch?v=NPHyJpd1Gxg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p42"/>
          <p:cNvSpPr txBox="1"/>
          <p:nvPr/>
        </p:nvSpPr>
        <p:spPr>
          <a:xfrm>
            <a:off x="1200150" y="2370387"/>
            <a:ext cx="18230850" cy="10337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Replication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types: 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 Region Replication (CRR)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778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Times New Roman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Compliance, lower latency access, replication across accounts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Same Region Replication (SRR)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778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Times New Roman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Log aggregation, live replication between production and test accounts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 enable versioning in source and destination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activating, only new objects are replicated (not retroactive)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7" name="Google Shape;36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79501" y="3472355"/>
            <a:ext cx="10566248" cy="4640013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2"/>
          <p:cNvSpPr/>
          <p:nvPr/>
        </p:nvSpPr>
        <p:spPr>
          <a:xfrm>
            <a:off x="6130220" y="11961765"/>
            <a:ext cx="1138324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Tutorial: </a:t>
            </a: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https://www.youtube.com/watch?v=zDXXW8Qs5Gk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3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4" name="Google Shape;374;p43"/>
          <p:cNvSpPr txBox="1"/>
          <p:nvPr/>
        </p:nvSpPr>
        <p:spPr>
          <a:xfrm>
            <a:off x="1200150" y="2370387"/>
            <a:ext cx="18230850" cy="10337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Pre-Signed URLs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SDK &amp; CLI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 public URL to access Object in a certain period of 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Usecases: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 only logged-in users to download a premium video on your S3 bucket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 an ever changing list of users to download files by generating URLs dynamically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 temporarily a user to upload a file to a precise location in our bucket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5" name="Google Shape;375;p43"/>
          <p:cNvSpPr/>
          <p:nvPr/>
        </p:nvSpPr>
        <p:spPr>
          <a:xfrm>
            <a:off x="3434679" y="11961765"/>
            <a:ext cx="165304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Tutorial: </a:t>
            </a: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https://blog.ascendingdc.com/quick-tutorial-to-integrate-amazon-s3-presigned-url/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42945" y="2370387"/>
            <a:ext cx="8065952" cy="4259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4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2" name="Google Shape;382;p44"/>
          <p:cNvSpPr txBox="1"/>
          <p:nvPr/>
        </p:nvSpPr>
        <p:spPr>
          <a:xfrm>
            <a:off x="1200150" y="2370387"/>
            <a:ext cx="19458072" cy="6051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Lifecycle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can transit objects between storage classes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Transition actions: It defines when objects are transitioned to another storage class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 objects to Standard IA class 60 days after creation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 to Glacier for archiving after 6 months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mazon S3 life cycle management" id="383" name="Google Shape;38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39973" y="1409705"/>
            <a:ext cx="12960684" cy="4176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9" name="Google Shape;389;p45"/>
          <p:cNvSpPr txBox="1"/>
          <p:nvPr/>
        </p:nvSpPr>
        <p:spPr>
          <a:xfrm>
            <a:off x="1200149" y="2370386"/>
            <a:ext cx="20095745" cy="11165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Expiration actions: configure objects to expire (delete) after some 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log files can be set to delete after a 365 days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used to delete old versions of files (if versioning is enabled)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used to delete incomplete multi-part uploads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5"/>
          <p:cNvSpPr/>
          <p:nvPr/>
        </p:nvSpPr>
        <p:spPr>
          <a:xfrm>
            <a:off x="6293635" y="11961765"/>
            <a:ext cx="108125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Tutorial: </a:t>
            </a: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https://www.youtube.com/watch?v=CPUjRhrsMiI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1" name="Google Shape;39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8095" y="6867861"/>
            <a:ext cx="18783653" cy="4886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7" name="Google Shape;397;p46"/>
          <p:cNvSpPr txBox="1"/>
          <p:nvPr/>
        </p:nvSpPr>
        <p:spPr>
          <a:xfrm>
            <a:off x="1200149" y="2370387"/>
            <a:ext cx="4238125" cy="9382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Scenario 1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8" name="Google Shape;39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843" y="3461652"/>
            <a:ext cx="11271837" cy="4731713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6"/>
          <p:cNvSpPr txBox="1"/>
          <p:nvPr/>
        </p:nvSpPr>
        <p:spPr>
          <a:xfrm>
            <a:off x="12157709" y="2370387"/>
            <a:ext cx="4238125" cy="9382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Scenario 2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0" name="Google Shape;40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05309" y="3461652"/>
            <a:ext cx="12073891" cy="4735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7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6" name="Google Shape;406;p47"/>
          <p:cNvSpPr txBox="1"/>
          <p:nvPr/>
        </p:nvSpPr>
        <p:spPr>
          <a:xfrm>
            <a:off x="1200150" y="2370386"/>
            <a:ext cx="22371050" cy="6951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Multipart uploads &amp; Byte-range fetches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SDK (for Application), REST API (for application not support SDK), AWS CLI allow upload single object up to 5 GB and can download multiple files at once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Console allow upload single object up to 160 GB and can download 1 single file at once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uploading more than 5GB, must use “multi-part upload” (Min: 5 MB, Max: 5 TB)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Byte-range fetches use for download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7" name="Google Shape;40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5565" y="8900233"/>
            <a:ext cx="6817511" cy="3692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45424" y="8900232"/>
            <a:ext cx="7327079" cy="3502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8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4" name="Google Shape;414;p48"/>
          <p:cNvSpPr/>
          <p:nvPr/>
        </p:nvSpPr>
        <p:spPr>
          <a:xfrm>
            <a:off x="5003800" y="12040741"/>
            <a:ext cx="140462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https://docs.aws.amazon.com/AmazonS3/latest/userguide/upload-objects.html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5" name="Google Shape;415;p48"/>
          <p:cNvSpPr txBox="1"/>
          <p:nvPr/>
        </p:nvSpPr>
        <p:spPr>
          <a:xfrm>
            <a:off x="1200150" y="2370386"/>
            <a:ext cx="24168588" cy="3842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practices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file is larger than 100MB then use multipart file, byte-range fetches (1 part = 100 MB)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 use for files &gt; 5GB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6" name="Google Shape;41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9662" y="5423801"/>
            <a:ext cx="8832390" cy="6616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9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2" name="Google Shape;422;p49"/>
          <p:cNvSpPr txBox="1"/>
          <p:nvPr/>
        </p:nvSpPr>
        <p:spPr>
          <a:xfrm>
            <a:off x="1200149" y="2370386"/>
            <a:ext cx="22785265" cy="836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Transfer Acceleration (S3TA)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 transfer speed by transfering file to an AWS edge location which will forward the data to the S3 bucket in the target region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upload, download data when far away via Edge Loccation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Compatible with multi-part upload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924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Giới thiệu về Amazon Cloudfront và kiến trúc của nó" id="423" name="Google Shape;42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4822" y="7650897"/>
            <a:ext cx="7855585" cy="48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5080" y="8028399"/>
            <a:ext cx="13944600" cy="3959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5"/>
          <p:cNvSpPr txBox="1"/>
          <p:nvPr/>
        </p:nvSpPr>
        <p:spPr>
          <a:xfrm>
            <a:off x="1200151" y="2370386"/>
            <a:ext cx="7258050" cy="944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Upload Objects into bucket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14" y="5551517"/>
            <a:ext cx="8005160" cy="317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8201" y="3799136"/>
            <a:ext cx="6567424" cy="8073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97150" y="5551517"/>
            <a:ext cx="8934450" cy="325930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5"/>
          <p:cNvSpPr/>
          <p:nvPr/>
        </p:nvSpPr>
        <p:spPr>
          <a:xfrm>
            <a:off x="18066634" y="8836000"/>
            <a:ext cx="339548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Detail Information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0" name="Google Shape;430;p50"/>
          <p:cNvSpPr txBox="1"/>
          <p:nvPr/>
        </p:nvSpPr>
        <p:spPr>
          <a:xfrm>
            <a:off x="1200150" y="2370386"/>
            <a:ext cx="11963400" cy="3458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Object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 allow delete object up to 1000 objects at once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delete newest version 🡺 can restore object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0"/>
          <p:cNvSpPr/>
          <p:nvPr/>
        </p:nvSpPr>
        <p:spPr>
          <a:xfrm>
            <a:off x="7936180" y="11856365"/>
            <a:ext cx="818044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specific Object &amp; Restore old version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2" name="Google Shape;43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5299" y="6313132"/>
            <a:ext cx="15442209" cy="5326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1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8" name="Google Shape;438;p51"/>
          <p:cNvSpPr txBox="1"/>
          <p:nvPr/>
        </p:nvSpPr>
        <p:spPr>
          <a:xfrm>
            <a:off x="1200150" y="2370386"/>
            <a:ext cx="12363450" cy="944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Setup MFA to delete Object (Not support Console)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62615" y="6115170"/>
            <a:ext cx="6413265" cy="1684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5940" y="3256597"/>
            <a:ext cx="11971020" cy="635808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1"/>
          <p:cNvSpPr/>
          <p:nvPr/>
        </p:nvSpPr>
        <p:spPr>
          <a:xfrm>
            <a:off x="6458086" y="9703486"/>
            <a:ext cx="1142973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Tutorial: </a:t>
            </a: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https://www.youtube.com/watch?v=EwNHu3BUW1w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2" name="Google Shape;442;p51"/>
          <p:cNvSpPr txBox="1"/>
          <p:nvPr/>
        </p:nvSpPr>
        <p:spPr>
          <a:xfrm>
            <a:off x="1200150" y="10691426"/>
            <a:ext cx="17438370" cy="1363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up Lifecycle Management for automatically removing object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2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8" name="Google Shape;448;p52"/>
          <p:cNvSpPr txBox="1"/>
          <p:nvPr/>
        </p:nvSpPr>
        <p:spPr>
          <a:xfrm>
            <a:off x="1200150" y="2370386"/>
            <a:ext cx="23183850" cy="994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consistency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 read-after-write consistency 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3" marL="1333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a successful write of a new object (new PUT) or an overwrite or delete of an existing object (overwrite PUT or DELETE) then User subsequent read request immediately receives the latest version of the object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3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4" name="Google Shape;454;p53"/>
          <p:cNvSpPr txBox="1"/>
          <p:nvPr/>
        </p:nvSpPr>
        <p:spPr>
          <a:xfrm>
            <a:off x="1200150" y="2370386"/>
            <a:ext cx="23183850" cy="994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Prefix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automatically scales to high request rates, latency 100-200 ms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Your application can achieve at least 3,500 PUT/COPY/POST/DELETE and 5,500 GET/HEAD requests per second per prefix in a bucket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no limits to the number of prefixes in a bucket, no additional cost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5" name="Google Shape;45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7900" y="7519709"/>
            <a:ext cx="11368269" cy="500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4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1" name="Google Shape;461;p54"/>
          <p:cNvSpPr txBox="1"/>
          <p:nvPr/>
        </p:nvSpPr>
        <p:spPr>
          <a:xfrm>
            <a:off x="1200150" y="2370386"/>
            <a:ext cx="23183850" cy="994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Prefix: /data/ 🡺 3500/s for UPDATE &amp; 5,500/s for GET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Prefix: /data/2021/08/14/ and /data/2021/08/15/ 🡺 7000/s for UPDATE &amp; 11000/s for GET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practices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prefix as much as possible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prefix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5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7" name="Google Shape;467;p55"/>
          <p:cNvSpPr txBox="1"/>
          <p:nvPr/>
        </p:nvSpPr>
        <p:spPr>
          <a:xfrm>
            <a:off x="1200150" y="2370386"/>
            <a:ext cx="11499850" cy="10056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 Lock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Can't delete or edit uploaded files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for "Write Once Read Many" (WORM) files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Default: Disable, Auto enable Versioning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retention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Retention Period: specifies a fixed period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Legal Hold: same protection, no expiry date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8" name="Google Shape;46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87983" y="5552911"/>
            <a:ext cx="10588378" cy="5084159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5"/>
          <p:cNvSpPr/>
          <p:nvPr/>
        </p:nvSpPr>
        <p:spPr>
          <a:xfrm>
            <a:off x="13035768" y="10734716"/>
            <a:ext cx="1109280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Tutorial: </a:t>
            </a: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https://www.youtube.com/watch?v=BSTqsN2Jms8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0" name="Google Shape;470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415712" y="2370386"/>
            <a:ext cx="2847427" cy="2631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6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6" name="Google Shape;476;p56"/>
          <p:cNvSpPr txBox="1"/>
          <p:nvPr/>
        </p:nvSpPr>
        <p:spPr>
          <a:xfrm>
            <a:off x="1200149" y="2370386"/>
            <a:ext cx="22706597" cy="10056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▪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mode: Governance, Compliance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Governance mode: users can't overwrite or delete an object version or alter its lock settings unless they have special permissions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Compliance mode: a protected object version can't be overwritten or deleted by any user, including the root user in your AWS account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1300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Times New Roman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1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7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2" name="Google Shape;482;p57"/>
          <p:cNvSpPr txBox="1"/>
          <p:nvPr/>
        </p:nvSpPr>
        <p:spPr>
          <a:xfrm>
            <a:off x="1200150" y="2370375"/>
            <a:ext cx="12494100" cy="9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Requester Pays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general, bucket owners pay for all Amazon S3 storage and data transfer costs associated with their bucket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Requester Pays buckets, the requester instead of the bucket owner pays the cost of the request and the data download from the bucket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Helpful when you want to share large datasets with other accounts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3" name="Google Shape;483;p57"/>
          <p:cNvSpPr/>
          <p:nvPr/>
        </p:nvSpPr>
        <p:spPr>
          <a:xfrm>
            <a:off x="13287983" y="8192637"/>
            <a:ext cx="1109601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Tutorial: </a:t>
            </a: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https://www.youtube.com/watch?v=RS0yOxqM8cM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4" name="Google Shape;48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85090" y="2465133"/>
            <a:ext cx="7340405" cy="5451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8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0" name="Google Shape;490;p58"/>
          <p:cNvSpPr txBox="1"/>
          <p:nvPr/>
        </p:nvSpPr>
        <p:spPr>
          <a:xfrm>
            <a:off x="1200150" y="2370385"/>
            <a:ext cx="12284356" cy="2259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Notification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Getting notification when upload, delete, … objects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1" name="Google Shape;491;p58"/>
          <p:cNvSpPr/>
          <p:nvPr/>
        </p:nvSpPr>
        <p:spPr>
          <a:xfrm>
            <a:off x="13287983" y="9516111"/>
            <a:ext cx="1109601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Tutorial: </a:t>
            </a: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https://www.youtube.com/watch?v=EGyuzMbXD0Y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2" name="Google Shape;492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34049" y="3693859"/>
            <a:ext cx="4812930" cy="5844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9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8" name="Google Shape;498;p59"/>
          <p:cNvSpPr txBox="1"/>
          <p:nvPr/>
        </p:nvSpPr>
        <p:spPr>
          <a:xfrm>
            <a:off x="1200150" y="2370385"/>
            <a:ext cx="23043482" cy="97815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Select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Works on objects stored in CSV, JSON, Apache Parquet format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 works with objects that are compressed with GZIP or BZIP2, server-side encrypted objects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SQL Statement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maximum length of a record in the input or result is 1 MB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9" name="Google Shape;499;p59"/>
          <p:cNvSpPr/>
          <p:nvPr/>
        </p:nvSpPr>
        <p:spPr>
          <a:xfrm>
            <a:off x="2538665" y="11585544"/>
            <a:ext cx="18456442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Tutorial: </a:t>
            </a: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https://www.youtube.com/watch?v=yqJwN8EBCw8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https://docs.aws.amazon.com/AmazonS3/latest/userguide/s3-glacier-select-sql-reference-select.html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3 Select and Glacier Select – Retrieving Subsets of Objects | AWS News Blog" id="500" name="Google Shape;500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50650" y="1693842"/>
            <a:ext cx="6436895" cy="331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308244" y="6639693"/>
            <a:ext cx="7300870" cy="3318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4" name="Google Shape;7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3105151"/>
            <a:ext cx="11049000" cy="1426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5229226"/>
            <a:ext cx="11049000" cy="4822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44089" y="1682802"/>
            <a:ext cx="8749061" cy="3775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548669" y="5884216"/>
            <a:ext cx="6939899" cy="632683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6"/>
          <p:cNvSpPr/>
          <p:nvPr/>
        </p:nvSpPr>
        <p:spPr>
          <a:xfrm>
            <a:off x="3277336" y="10095883"/>
            <a:ext cx="55611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Object with owner token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6"/>
          <p:cNvSpPr/>
          <p:nvPr/>
        </p:nvSpPr>
        <p:spPr>
          <a:xfrm>
            <a:off x="14698465" y="12153900"/>
            <a:ext cx="542648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Object with Public User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0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7" name="Google Shape;507;p60"/>
          <p:cNvSpPr txBox="1"/>
          <p:nvPr/>
        </p:nvSpPr>
        <p:spPr>
          <a:xfrm>
            <a:off x="1200150" y="2370385"/>
            <a:ext cx="20269200" cy="862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Hosting static website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can host static websites and have them accessible on the internet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scaling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bucket is same of website domain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website URL will be: &lt;bucket-name&gt;.s3-website-&lt;AWS-region&gt;.amazonaws.com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1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3" name="Google Shape;513;p61"/>
          <p:cNvSpPr/>
          <p:nvPr/>
        </p:nvSpPr>
        <p:spPr>
          <a:xfrm>
            <a:off x="2800342" y="11165877"/>
            <a:ext cx="1845644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Tutorial: </a:t>
            </a: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https://www.sqlshack.com/launch-a-static-website-using-aws-s3-buckets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4" name="Google Shape;514;p61"/>
          <p:cNvSpPr/>
          <p:nvPr/>
        </p:nvSpPr>
        <p:spPr>
          <a:xfrm>
            <a:off x="2800342" y="8155434"/>
            <a:ext cx="669766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Upload 2 file index.html &amp; error.html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5" name="Google Shape;51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0038" y="4693184"/>
            <a:ext cx="9586913" cy="345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87255" y="3581967"/>
            <a:ext cx="9060994" cy="6749063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1"/>
          <p:cNvSpPr/>
          <p:nvPr/>
        </p:nvSpPr>
        <p:spPr>
          <a:xfrm>
            <a:off x="15510022" y="10450474"/>
            <a:ext cx="36487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Accessing Website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2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3" name="Google Shape;523;p62"/>
          <p:cNvSpPr txBox="1"/>
          <p:nvPr/>
        </p:nvSpPr>
        <p:spPr>
          <a:xfrm>
            <a:off x="1200150" y="2370385"/>
            <a:ext cx="14154150" cy="7268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CORS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CORS stands for Cross-Origin Resource Sharing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origin is a scheme (protocol), host (domain) and port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Same origin: </a:t>
            </a:r>
            <a:r>
              <a:rPr b="0" i="0" lang="en-US" sz="30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http://example.com/app1</a:t>
            </a: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&amp; </a:t>
            </a:r>
            <a:r>
              <a:rPr b="0" i="0" lang="en-US" sz="30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http://example.com/app2</a:t>
            </a: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 origins: </a:t>
            </a:r>
            <a:r>
              <a:rPr b="0" i="0" lang="en-US" sz="30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http://www.example.com</a:t>
            </a: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&amp; </a:t>
            </a:r>
            <a:r>
              <a:rPr b="0" i="0" lang="en-US" sz="30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http://other.example.com</a:t>
            </a: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11300" y="4473784"/>
            <a:ext cx="9972675" cy="2446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3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0" name="Google Shape;530;p63"/>
          <p:cNvSpPr txBox="1"/>
          <p:nvPr/>
        </p:nvSpPr>
        <p:spPr>
          <a:xfrm>
            <a:off x="1200150" y="2370385"/>
            <a:ext cx="11868150" cy="5135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resources bucket &amp; config hosting website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Call resources bucket via Programming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5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 CORS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4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6" name="Google Shape;536;p64"/>
          <p:cNvSpPr txBox="1"/>
          <p:nvPr/>
        </p:nvSpPr>
        <p:spPr>
          <a:xfrm>
            <a:off x="1200150" y="2370385"/>
            <a:ext cx="10220325" cy="810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5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resources bucket &amp; config hosting website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64"/>
          <p:cNvSpPr/>
          <p:nvPr/>
        </p:nvSpPr>
        <p:spPr>
          <a:xfrm>
            <a:off x="14813013" y="10689076"/>
            <a:ext cx="797846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 Bucket policy &amp; Block public access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8" name="Google Shape;538;p64"/>
          <p:cNvSpPr/>
          <p:nvPr/>
        </p:nvSpPr>
        <p:spPr>
          <a:xfrm>
            <a:off x="2004958" y="11500188"/>
            <a:ext cx="742543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other bucket &amp; upload resources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9" name="Google Shape;53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513" y="3654621"/>
            <a:ext cx="6260318" cy="3748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3804" y="7767178"/>
            <a:ext cx="6947736" cy="3688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07982" y="4212378"/>
            <a:ext cx="5518026" cy="586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984772" y="4920683"/>
            <a:ext cx="4933950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5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8" name="Google Shape;548;p65"/>
          <p:cNvSpPr/>
          <p:nvPr/>
        </p:nvSpPr>
        <p:spPr>
          <a:xfrm>
            <a:off x="7606040" y="11025662"/>
            <a:ext cx="430759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 hosting website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9" name="Google Shape;54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8910" y="4464768"/>
            <a:ext cx="4696480" cy="609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42" y="3752688"/>
            <a:ext cx="5082658" cy="221854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5"/>
          <p:cNvSpPr/>
          <p:nvPr/>
        </p:nvSpPr>
        <p:spPr>
          <a:xfrm>
            <a:off x="17866836" y="7804410"/>
            <a:ext cx="517321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resources in bucket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2" name="Google Shape;552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8310" y="6177825"/>
            <a:ext cx="8361200" cy="464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67006" y="4789748"/>
            <a:ext cx="5907827" cy="60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954499" y="6750712"/>
            <a:ext cx="6997887" cy="9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6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0" name="Google Shape;560;p66"/>
          <p:cNvSpPr txBox="1"/>
          <p:nvPr/>
        </p:nvSpPr>
        <p:spPr>
          <a:xfrm>
            <a:off x="1200150" y="2370385"/>
            <a:ext cx="14916150" cy="658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5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Call resources bucket from demo bucket via Programming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1" name="Google Shape;56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3" y="3424237"/>
            <a:ext cx="8643938" cy="4109627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6"/>
          <p:cNvSpPr/>
          <p:nvPr/>
        </p:nvSpPr>
        <p:spPr>
          <a:xfrm>
            <a:off x="1925546" y="7538214"/>
            <a:ext cx="605967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index file in demo bucket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Google Shape;563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22636" y="3424237"/>
            <a:ext cx="13865549" cy="5491163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6"/>
          <p:cNvSpPr/>
          <p:nvPr/>
        </p:nvSpPr>
        <p:spPr>
          <a:xfrm>
            <a:off x="15377638" y="8938800"/>
            <a:ext cx="334899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 origin error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7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0" name="Google Shape;570;p67"/>
          <p:cNvSpPr txBox="1"/>
          <p:nvPr/>
        </p:nvSpPr>
        <p:spPr>
          <a:xfrm>
            <a:off x="1200150" y="2370385"/>
            <a:ext cx="14916150" cy="658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5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 CORS 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1" name="Google Shape;57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017" y="3509292"/>
            <a:ext cx="8356961" cy="7673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68137" y="3509292"/>
            <a:ext cx="9763125" cy="69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8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8" name="Google Shape;578;p68"/>
          <p:cNvSpPr txBox="1"/>
          <p:nvPr/>
        </p:nvSpPr>
        <p:spPr>
          <a:xfrm>
            <a:off x="1200150" y="2370385"/>
            <a:ext cx="6917690" cy="819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Accessing S3 from EC2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9" name="Google Shape;57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6505" y="4267200"/>
            <a:ext cx="11066144" cy="526503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8"/>
          <p:cNvSpPr/>
          <p:nvPr/>
        </p:nvSpPr>
        <p:spPr>
          <a:xfrm>
            <a:off x="3436404" y="9798958"/>
            <a:ext cx="1697131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IAM Role instead of storing access key in application (avoid hacker scan access key) 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9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6" name="Google Shape;586;p69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7"/>
          <p:cNvSpPr txBox="1"/>
          <p:nvPr/>
        </p:nvSpPr>
        <p:spPr>
          <a:xfrm>
            <a:off x="1200151" y="2370386"/>
            <a:ext cx="7505700" cy="3154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 Public Access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51" y="3191899"/>
            <a:ext cx="7762875" cy="942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0069" y="4824681"/>
            <a:ext cx="4824413" cy="431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30225" y="4273631"/>
            <a:ext cx="10868025" cy="5740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0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2" name="Google Shape;592;p70"/>
          <p:cNvSpPr txBox="1"/>
          <p:nvPr/>
        </p:nvSpPr>
        <p:spPr>
          <a:xfrm>
            <a:off x="1371600" y="2370387"/>
            <a:ext cx="23012400" cy="8145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Files storing on the internet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Object-based storage, Infinitely scaling, reliable, durable, secure, inexpensive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Global service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Components: 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Bucket, Object, Key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Storage class: Standard, Standard-IA, One zone-IA, Intelligent tiering, Glacier, Glacier deep archive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1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8" name="Google Shape;598;p71"/>
          <p:cNvSpPr txBox="1"/>
          <p:nvPr/>
        </p:nvSpPr>
        <p:spPr>
          <a:xfrm>
            <a:off x="1090786" y="2085986"/>
            <a:ext cx="6694200" cy="103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401002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86326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Courier New"/>
              <a:buChar char="o"/>
            </a:pPr>
            <a:r>
              <a:rPr b="0" i="0" lang="en-US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86326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Courier New"/>
              <a:buChar char="o"/>
            </a:pPr>
            <a:r>
              <a:rPr b="0" i="0" lang="en-US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Encryption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8632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Courier New"/>
              <a:buChar char="o"/>
            </a:pPr>
            <a:r>
              <a:rPr b="0" i="0" lang="en-US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86326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Courier New"/>
              <a:buChar char="o"/>
            </a:pPr>
            <a:r>
              <a:rPr b="0" i="0" lang="en-US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Access Logs</a:t>
            </a:r>
            <a:endParaRPr b="0" i="0" sz="3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86326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Courier New"/>
              <a:buChar char="o"/>
            </a:pPr>
            <a:r>
              <a:rPr b="0" i="0" lang="en-US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Replication </a:t>
            </a:r>
            <a:endParaRPr b="0" i="0" sz="3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86326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Courier New"/>
              <a:buChar char="o"/>
            </a:pPr>
            <a:r>
              <a:rPr b="0" i="0" lang="en-US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Pre-Signed URLs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86326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Courier New"/>
              <a:buChar char="o"/>
            </a:pPr>
            <a:r>
              <a:rPr b="0" i="0" lang="en-US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Lifecycle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71"/>
          <p:cNvSpPr txBox="1"/>
          <p:nvPr/>
        </p:nvSpPr>
        <p:spPr>
          <a:xfrm>
            <a:off x="8100060" y="2370386"/>
            <a:ext cx="9983400" cy="103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03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20"/>
              <a:buFont typeface="Courier New"/>
              <a:buChar char="o"/>
            </a:pPr>
            <a:r>
              <a:rPr b="0" i="0" lang="en-US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Multipart uploads &amp; Byte-range fetches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20"/>
              <a:buFont typeface="Courier New"/>
              <a:buChar char="o"/>
            </a:pPr>
            <a:r>
              <a:rPr b="0" i="0" lang="en-US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Transfer Acceleration</a:t>
            </a:r>
            <a:endParaRPr b="0" i="0" sz="3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20"/>
              <a:buFont typeface="Courier New"/>
              <a:buChar char="o"/>
            </a:pPr>
            <a:r>
              <a:rPr b="0" i="0" lang="en-US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Object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20"/>
              <a:buFont typeface="Courier New"/>
              <a:buChar char="o"/>
            </a:pPr>
            <a:r>
              <a:rPr b="0" i="0" lang="en-US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consistency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20"/>
              <a:buFont typeface="Courier New"/>
              <a:buChar char="o"/>
            </a:pPr>
            <a:r>
              <a:rPr b="0" i="0" lang="en-US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Prefix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20"/>
              <a:buFont typeface="Courier New"/>
              <a:buChar char="o"/>
            </a:pPr>
            <a:r>
              <a:rPr b="0" i="0" lang="en-US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 Lock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20"/>
              <a:buFont typeface="Courier New"/>
              <a:buChar char="o"/>
            </a:pPr>
            <a:r>
              <a:rPr b="0" i="0" lang="en-US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Requester Pays</a:t>
            </a:r>
            <a:endParaRPr b="0" i="0" sz="3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0" name="Google Shape;600;p71"/>
          <p:cNvSpPr txBox="1"/>
          <p:nvPr/>
        </p:nvSpPr>
        <p:spPr>
          <a:xfrm>
            <a:off x="17777461" y="2370551"/>
            <a:ext cx="6758940" cy="108693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03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20"/>
              <a:buFont typeface="Courier New"/>
              <a:buChar char="o"/>
            </a:pPr>
            <a:r>
              <a:rPr b="0" i="0" lang="en-US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Notification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20"/>
              <a:buFont typeface="Courier New"/>
              <a:buChar char="o"/>
            </a:pPr>
            <a:r>
              <a:rPr b="0" i="0" lang="en-US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Select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20"/>
              <a:buFont typeface="Courier New"/>
              <a:buChar char="o"/>
            </a:pPr>
            <a:r>
              <a:rPr b="0" i="0" lang="en-US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Hosting static website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20"/>
              <a:buFont typeface="Courier New"/>
              <a:buChar char="o"/>
            </a:pPr>
            <a:r>
              <a:rPr b="0" i="0" lang="en-US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20"/>
              <a:buFont typeface="Courier New"/>
              <a:buChar char="o"/>
            </a:pPr>
            <a:r>
              <a:rPr b="0" i="0" lang="en-US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Accessing S3 from EC2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2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3"/>
          <p:cNvSpPr txBox="1"/>
          <p:nvPr/>
        </p:nvSpPr>
        <p:spPr>
          <a:xfrm>
            <a:off x="1374774" y="514346"/>
            <a:ext cx="11731626" cy="969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5700"/>
              <a:buFont typeface="Noto Sans Symbols"/>
              <a:buNone/>
            </a:pPr>
            <a:r>
              <a:rPr b="1" i="0" lang="en-US" sz="57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Quiz</a:t>
            </a:r>
            <a:endParaRPr b="1" i="0" sz="57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4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6" name="Google Shape;616;p74"/>
          <p:cNvSpPr txBox="1"/>
          <p:nvPr/>
        </p:nvSpPr>
        <p:spPr>
          <a:xfrm>
            <a:off x="1857376" y="2335126"/>
            <a:ext cx="14737292" cy="2677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Noto Sans Symbols"/>
              <a:buChar char="⮚"/>
            </a:pPr>
            <a:r>
              <a:rPr b="0" i="0" lang="en-US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</a:t>
            </a:r>
            <a:r>
              <a:rPr b="0" i="0" lang="en-US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5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eiryo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Copyright </a:t>
            </a:r>
            <a:r>
              <a:rPr b="0" i="1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© </a:t>
            </a:r>
            <a:r>
              <a:rPr b="0" i="0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VTI Academy All Rights Reserved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75"/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7F"/>
              </a:buClr>
              <a:buSzPts val="8800"/>
              <a:buFont typeface="Times New Roman"/>
              <a:buNone/>
            </a:pPr>
            <a:r>
              <a:rPr b="0" i="0" lang="en-US" sz="8800" u="none" cap="none" strike="noStrike">
                <a:solidFill>
                  <a:srgbClr val="0051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 &amp;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8"/>
          <p:cNvSpPr txBox="1"/>
          <p:nvPr/>
        </p:nvSpPr>
        <p:spPr>
          <a:xfrm>
            <a:off x="1200151" y="2370386"/>
            <a:ext cx="5276850" cy="105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25" y="3429000"/>
            <a:ext cx="4662850" cy="73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1101" y="5323137"/>
            <a:ext cx="10556709" cy="3382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81160" y="4019550"/>
            <a:ext cx="8624600" cy="55727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8"/>
          <p:cNvSpPr/>
          <p:nvPr/>
        </p:nvSpPr>
        <p:spPr>
          <a:xfrm>
            <a:off x="9805008" y="10934700"/>
            <a:ext cx="378340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Upload new version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"/>
          <p:cNvSpPr txBox="1"/>
          <p:nvPr/>
        </p:nvSpPr>
        <p:spPr>
          <a:xfrm>
            <a:off x="1200150" y="571498"/>
            <a:ext cx="4857750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9"/>
          <p:cNvSpPr/>
          <p:nvPr/>
        </p:nvSpPr>
        <p:spPr>
          <a:xfrm>
            <a:off x="3629025" y="9867900"/>
            <a:ext cx="257634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object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9"/>
          <p:cNvSpPr/>
          <p:nvPr/>
        </p:nvSpPr>
        <p:spPr>
          <a:xfrm>
            <a:off x="13909275" y="12008765"/>
            <a:ext cx="818044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specific Object &amp; Restore old version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6" name="Google Shape;10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550" y="2870534"/>
            <a:ext cx="9448800" cy="2854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451" y="6200709"/>
            <a:ext cx="10191750" cy="3472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34749" y="1556526"/>
            <a:ext cx="12796099" cy="4413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65484" y="6217882"/>
            <a:ext cx="10868025" cy="5740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Nguyen Anh Quan (VTI.GA)</dc:creator>
</cp:coreProperties>
</file>